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71" r:id="rId10"/>
    <p:sldId id="263" r:id="rId11"/>
    <p:sldId id="273" r:id="rId12"/>
    <p:sldId id="274" r:id="rId13"/>
    <p:sldId id="264" r:id="rId14"/>
    <p:sldId id="269" r:id="rId15"/>
    <p:sldId id="265" r:id="rId16"/>
    <p:sldId id="266" r:id="rId17"/>
    <p:sldId id="267" r:id="rId18"/>
    <p:sldId id="268" r:id="rId19"/>
  </p:sldIdLst>
  <p:sldSz cx="9144000" cy="5143500" type="screen16x9"/>
  <p:notesSz cx="6858000" cy="9144000"/>
  <p:embeddedFontLst>
    <p:embeddedFont>
      <p:font typeface="Archivo Black" panose="020B0604020202020204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  <p:embeddedFont>
      <p:font typeface="Source Sans Pro" panose="020B0503030403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jsL52P1p4fAXBvyd4JsBgIUbpf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8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0" name="Google Shape;4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1" name="Google Shape;4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6" name="Google Shape;44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9" name="Google Shape;50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5" name="Google Shape;5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1" name="Google Shape;5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8" name="Google Shape;5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8" name="Google Shape;46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2" name="Google Shape;88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6" name="Google Shape;129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0" name="Google Shape;171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2"/>
          <p:cNvSpPr/>
          <p:nvPr/>
        </p:nvSpPr>
        <p:spPr>
          <a:xfrm>
            <a:off x="8798825" y="4717800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22"/>
          <p:cNvSpPr/>
          <p:nvPr/>
        </p:nvSpPr>
        <p:spPr>
          <a:xfrm>
            <a:off x="7999275" y="-1602950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2"/>
          <p:cNvSpPr/>
          <p:nvPr/>
        </p:nvSpPr>
        <p:spPr>
          <a:xfrm>
            <a:off x="1416150" y="4603500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2"/>
          <p:cNvSpPr/>
          <p:nvPr/>
        </p:nvSpPr>
        <p:spPr>
          <a:xfrm>
            <a:off x="-1316175" y="-1602950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2"/>
          <p:cNvSpPr txBox="1">
            <a:spLocks noGrp="1"/>
          </p:cNvSpPr>
          <p:nvPr>
            <p:ph type="ctrTitle"/>
          </p:nvPr>
        </p:nvSpPr>
        <p:spPr>
          <a:xfrm>
            <a:off x="720000" y="1272375"/>
            <a:ext cx="3887700" cy="16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ubTitle" idx="1"/>
          </p:nvPr>
        </p:nvSpPr>
        <p:spPr>
          <a:xfrm>
            <a:off x="720000" y="3078500"/>
            <a:ext cx="32364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2"/>
          <p:cNvSpPr/>
          <p:nvPr/>
        </p:nvSpPr>
        <p:spPr>
          <a:xfrm>
            <a:off x="3738150" y="540000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>
            <a:spLocks noGrp="1"/>
          </p:cNvSpPr>
          <p:nvPr>
            <p:ph type="title"/>
          </p:nvPr>
        </p:nvSpPr>
        <p:spPr>
          <a:xfrm>
            <a:off x="720000" y="1274863"/>
            <a:ext cx="2211900" cy="10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subTitle" idx="1"/>
          </p:nvPr>
        </p:nvSpPr>
        <p:spPr>
          <a:xfrm>
            <a:off x="720000" y="2409738"/>
            <a:ext cx="25746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3"/>
          <p:cNvSpPr/>
          <p:nvPr/>
        </p:nvSpPr>
        <p:spPr>
          <a:xfrm>
            <a:off x="-494275" y="-404575"/>
            <a:ext cx="849600" cy="84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3"/>
          <p:cNvSpPr/>
          <p:nvPr/>
        </p:nvSpPr>
        <p:spPr>
          <a:xfrm>
            <a:off x="2428950" y="-1843350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3"/>
          <p:cNvSpPr/>
          <p:nvPr/>
        </p:nvSpPr>
        <p:spPr>
          <a:xfrm>
            <a:off x="8274150" y="4603500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3"/>
          <p:cNvSpPr/>
          <p:nvPr/>
        </p:nvSpPr>
        <p:spPr>
          <a:xfrm>
            <a:off x="8767350" y="285000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23"/>
          <p:cNvSpPr/>
          <p:nvPr/>
        </p:nvSpPr>
        <p:spPr>
          <a:xfrm>
            <a:off x="3518550" y="4603500"/>
            <a:ext cx="849600" cy="84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3"/>
          <p:cNvSpPr/>
          <p:nvPr/>
        </p:nvSpPr>
        <p:spPr>
          <a:xfrm>
            <a:off x="7999200" y="-309600"/>
            <a:ext cx="849600" cy="8496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3"/>
          <p:cNvSpPr/>
          <p:nvPr/>
        </p:nvSpPr>
        <p:spPr>
          <a:xfrm>
            <a:off x="-1555650" y="4603500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  <p:sp>
        <p:nvSpPr>
          <p:cNvPr id="28" name="Google Shape;28;p24"/>
          <p:cNvSpPr txBox="1">
            <a:spLocks noGrp="1"/>
          </p:cNvSpPr>
          <p:nvPr>
            <p:ph type="subTitle" idx="1"/>
          </p:nvPr>
        </p:nvSpPr>
        <p:spPr>
          <a:xfrm>
            <a:off x="1467700" y="3265600"/>
            <a:ext cx="24285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chivo Black"/>
              <a:buNone/>
              <a:defRPr sz="1600">
                <a:solidFill>
                  <a:schemeClr val="accen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subTitle" idx="2"/>
          </p:nvPr>
        </p:nvSpPr>
        <p:spPr>
          <a:xfrm>
            <a:off x="1460800" y="3610000"/>
            <a:ext cx="2442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subTitle" idx="3"/>
          </p:nvPr>
        </p:nvSpPr>
        <p:spPr>
          <a:xfrm>
            <a:off x="5247775" y="3265600"/>
            <a:ext cx="24285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chivo Black"/>
              <a:buNone/>
              <a:defRPr sz="1600">
                <a:solidFill>
                  <a:schemeClr val="accen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subTitle" idx="4"/>
          </p:nvPr>
        </p:nvSpPr>
        <p:spPr>
          <a:xfrm>
            <a:off x="5240872" y="3610000"/>
            <a:ext cx="2442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4"/>
          <p:cNvSpPr/>
          <p:nvPr/>
        </p:nvSpPr>
        <p:spPr>
          <a:xfrm flipH="1">
            <a:off x="-1555650" y="4603500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4"/>
          <p:cNvSpPr/>
          <p:nvPr/>
        </p:nvSpPr>
        <p:spPr>
          <a:xfrm flipH="1">
            <a:off x="-63450" y="246900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4"/>
          <p:cNvSpPr/>
          <p:nvPr/>
        </p:nvSpPr>
        <p:spPr>
          <a:xfrm flipH="1">
            <a:off x="365100" y="-347700"/>
            <a:ext cx="849600" cy="8496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4"/>
          <p:cNvSpPr/>
          <p:nvPr/>
        </p:nvSpPr>
        <p:spPr>
          <a:xfrm flipH="1">
            <a:off x="8274150" y="4603500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24"/>
          <p:cNvSpPr/>
          <p:nvPr/>
        </p:nvSpPr>
        <p:spPr>
          <a:xfrm flipH="1">
            <a:off x="4351950" y="4914150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4"/>
          <p:cNvSpPr/>
          <p:nvPr/>
        </p:nvSpPr>
        <p:spPr>
          <a:xfrm>
            <a:off x="8771250" y="246900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24"/>
          <p:cNvSpPr/>
          <p:nvPr/>
        </p:nvSpPr>
        <p:spPr>
          <a:xfrm>
            <a:off x="8003100" y="-347700"/>
            <a:ext cx="849600" cy="8496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" name="Google Shape;39;p24"/>
          <p:cNvGrpSpPr/>
          <p:nvPr/>
        </p:nvGrpSpPr>
        <p:grpSpPr>
          <a:xfrm>
            <a:off x="4219772" y="1550869"/>
            <a:ext cx="704474" cy="1564717"/>
            <a:chOff x="1114309" y="1879482"/>
            <a:chExt cx="704474" cy="1564717"/>
          </a:xfrm>
        </p:grpSpPr>
        <p:sp>
          <p:nvSpPr>
            <p:cNvPr id="40" name="Google Shape;40;p24"/>
            <p:cNvSpPr/>
            <p:nvPr/>
          </p:nvSpPr>
          <p:spPr>
            <a:xfrm>
              <a:off x="1417934" y="1879482"/>
              <a:ext cx="115684" cy="109776"/>
            </a:xfrm>
            <a:custGeom>
              <a:avLst/>
              <a:gdLst/>
              <a:ahLst/>
              <a:cxnLst/>
              <a:rect l="l" t="t" r="r" b="b"/>
              <a:pathLst>
                <a:path w="3270" h="3103" extrusionOk="0">
                  <a:moveTo>
                    <a:pt x="1635" y="0"/>
                  </a:moveTo>
                  <a:lnTo>
                    <a:pt x="1135" y="1034"/>
                  </a:lnTo>
                  <a:lnTo>
                    <a:pt x="0" y="1168"/>
                  </a:lnTo>
                  <a:lnTo>
                    <a:pt x="834" y="1968"/>
                  </a:lnTo>
                  <a:lnTo>
                    <a:pt x="634" y="3103"/>
                  </a:lnTo>
                  <a:lnTo>
                    <a:pt x="1635" y="2569"/>
                  </a:lnTo>
                  <a:lnTo>
                    <a:pt x="2636" y="3103"/>
                  </a:lnTo>
                  <a:lnTo>
                    <a:pt x="2435" y="1968"/>
                  </a:lnTo>
                  <a:lnTo>
                    <a:pt x="3269" y="1168"/>
                  </a:lnTo>
                  <a:lnTo>
                    <a:pt x="2135" y="1034"/>
                  </a:lnTo>
                  <a:lnTo>
                    <a:pt x="16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4"/>
            <p:cNvSpPr/>
            <p:nvPr/>
          </p:nvSpPr>
          <p:spPr>
            <a:xfrm>
              <a:off x="1533632" y="3375708"/>
              <a:ext cx="70826" cy="68491"/>
            </a:xfrm>
            <a:custGeom>
              <a:avLst/>
              <a:gdLst/>
              <a:ahLst/>
              <a:cxnLst/>
              <a:rect l="l" t="t" r="r" b="b"/>
              <a:pathLst>
                <a:path w="2002" h="1936" extrusionOk="0">
                  <a:moveTo>
                    <a:pt x="1001" y="1"/>
                  </a:moveTo>
                  <a:lnTo>
                    <a:pt x="701" y="634"/>
                  </a:lnTo>
                  <a:lnTo>
                    <a:pt x="0" y="735"/>
                  </a:lnTo>
                  <a:lnTo>
                    <a:pt x="501" y="1235"/>
                  </a:lnTo>
                  <a:lnTo>
                    <a:pt x="400" y="1935"/>
                  </a:lnTo>
                  <a:lnTo>
                    <a:pt x="1001" y="1602"/>
                  </a:lnTo>
                  <a:lnTo>
                    <a:pt x="1635" y="1935"/>
                  </a:lnTo>
                  <a:lnTo>
                    <a:pt x="1635" y="1935"/>
                  </a:lnTo>
                  <a:lnTo>
                    <a:pt x="1501" y="1235"/>
                  </a:lnTo>
                  <a:lnTo>
                    <a:pt x="2002" y="735"/>
                  </a:lnTo>
                  <a:lnTo>
                    <a:pt x="1334" y="634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4"/>
            <p:cNvSpPr/>
            <p:nvPr/>
          </p:nvSpPr>
          <p:spPr>
            <a:xfrm>
              <a:off x="1114309" y="2565282"/>
              <a:ext cx="115684" cy="109776"/>
            </a:xfrm>
            <a:custGeom>
              <a:avLst/>
              <a:gdLst/>
              <a:ahLst/>
              <a:cxnLst/>
              <a:rect l="l" t="t" r="r" b="b"/>
              <a:pathLst>
                <a:path w="3270" h="3103" extrusionOk="0">
                  <a:moveTo>
                    <a:pt x="1635" y="0"/>
                  </a:moveTo>
                  <a:lnTo>
                    <a:pt x="1135" y="1034"/>
                  </a:lnTo>
                  <a:lnTo>
                    <a:pt x="0" y="1168"/>
                  </a:lnTo>
                  <a:lnTo>
                    <a:pt x="834" y="1968"/>
                  </a:lnTo>
                  <a:lnTo>
                    <a:pt x="634" y="3103"/>
                  </a:lnTo>
                  <a:lnTo>
                    <a:pt x="1635" y="2569"/>
                  </a:lnTo>
                  <a:lnTo>
                    <a:pt x="2636" y="3103"/>
                  </a:lnTo>
                  <a:lnTo>
                    <a:pt x="2435" y="1968"/>
                  </a:lnTo>
                  <a:lnTo>
                    <a:pt x="3269" y="1168"/>
                  </a:lnTo>
                  <a:lnTo>
                    <a:pt x="2135" y="1034"/>
                  </a:lnTo>
                  <a:lnTo>
                    <a:pt x="16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4"/>
            <p:cNvSpPr/>
            <p:nvPr/>
          </p:nvSpPr>
          <p:spPr>
            <a:xfrm>
              <a:off x="1747957" y="2432733"/>
              <a:ext cx="70826" cy="68491"/>
            </a:xfrm>
            <a:custGeom>
              <a:avLst/>
              <a:gdLst/>
              <a:ahLst/>
              <a:cxnLst/>
              <a:rect l="l" t="t" r="r" b="b"/>
              <a:pathLst>
                <a:path w="2002" h="1936" extrusionOk="0">
                  <a:moveTo>
                    <a:pt x="1001" y="1"/>
                  </a:moveTo>
                  <a:lnTo>
                    <a:pt x="701" y="634"/>
                  </a:lnTo>
                  <a:lnTo>
                    <a:pt x="0" y="735"/>
                  </a:lnTo>
                  <a:lnTo>
                    <a:pt x="501" y="1235"/>
                  </a:lnTo>
                  <a:lnTo>
                    <a:pt x="400" y="1935"/>
                  </a:lnTo>
                  <a:lnTo>
                    <a:pt x="1001" y="1602"/>
                  </a:lnTo>
                  <a:lnTo>
                    <a:pt x="1635" y="1935"/>
                  </a:lnTo>
                  <a:lnTo>
                    <a:pt x="1635" y="1935"/>
                  </a:lnTo>
                  <a:lnTo>
                    <a:pt x="1501" y="1235"/>
                  </a:lnTo>
                  <a:lnTo>
                    <a:pt x="2002" y="735"/>
                  </a:lnTo>
                  <a:lnTo>
                    <a:pt x="1334" y="634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5_1_1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  <p:sp>
        <p:nvSpPr>
          <p:cNvPr id="46" name="Google Shape;46;p25"/>
          <p:cNvSpPr/>
          <p:nvPr/>
        </p:nvSpPr>
        <p:spPr>
          <a:xfrm flipH="1">
            <a:off x="-1772950" y="-765825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25"/>
          <p:cNvSpPr/>
          <p:nvPr/>
        </p:nvSpPr>
        <p:spPr>
          <a:xfrm flipH="1">
            <a:off x="869225" y="-143100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5"/>
          <p:cNvSpPr/>
          <p:nvPr/>
        </p:nvSpPr>
        <p:spPr>
          <a:xfrm flipH="1">
            <a:off x="8424000" y="-133350"/>
            <a:ext cx="849600" cy="8496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subTitle" idx="1"/>
          </p:nvPr>
        </p:nvSpPr>
        <p:spPr>
          <a:xfrm>
            <a:off x="720000" y="2808400"/>
            <a:ext cx="24285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chivo Black"/>
              <a:buNone/>
              <a:defRPr sz="1600">
                <a:solidFill>
                  <a:schemeClr val="accen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subTitle" idx="2"/>
          </p:nvPr>
        </p:nvSpPr>
        <p:spPr>
          <a:xfrm>
            <a:off x="877050" y="3152800"/>
            <a:ext cx="21144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ubTitle" idx="3"/>
          </p:nvPr>
        </p:nvSpPr>
        <p:spPr>
          <a:xfrm>
            <a:off x="3357750" y="2808400"/>
            <a:ext cx="24285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chivo Black"/>
              <a:buNone/>
              <a:defRPr sz="1600">
                <a:solidFill>
                  <a:schemeClr val="accen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26"/>
          <p:cNvSpPr txBox="1">
            <a:spLocks noGrp="1"/>
          </p:cNvSpPr>
          <p:nvPr>
            <p:ph type="subTitle" idx="4"/>
          </p:nvPr>
        </p:nvSpPr>
        <p:spPr>
          <a:xfrm>
            <a:off x="3514800" y="3152800"/>
            <a:ext cx="21144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6"/>
          <p:cNvSpPr txBox="1">
            <a:spLocks noGrp="1"/>
          </p:cNvSpPr>
          <p:nvPr>
            <p:ph type="subTitle" idx="5"/>
          </p:nvPr>
        </p:nvSpPr>
        <p:spPr>
          <a:xfrm>
            <a:off x="5995500" y="2808400"/>
            <a:ext cx="24285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chivo Black"/>
              <a:buNone/>
              <a:defRPr sz="1600">
                <a:solidFill>
                  <a:schemeClr val="accen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subTitle" idx="6"/>
          </p:nvPr>
        </p:nvSpPr>
        <p:spPr>
          <a:xfrm>
            <a:off x="6152550" y="3152800"/>
            <a:ext cx="21144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6"/>
          <p:cNvSpPr/>
          <p:nvPr/>
        </p:nvSpPr>
        <p:spPr>
          <a:xfrm>
            <a:off x="-179100" y="907075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6"/>
          <p:cNvSpPr/>
          <p:nvPr/>
        </p:nvSpPr>
        <p:spPr>
          <a:xfrm>
            <a:off x="-1596800" y="-1680975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26"/>
          <p:cNvSpPr/>
          <p:nvPr/>
        </p:nvSpPr>
        <p:spPr>
          <a:xfrm rot="10800000">
            <a:off x="8813100" y="3881625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6"/>
          <p:cNvSpPr/>
          <p:nvPr/>
        </p:nvSpPr>
        <p:spPr>
          <a:xfrm rot="10800000">
            <a:off x="8245400" y="4484275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6"/>
          <p:cNvSpPr/>
          <p:nvPr/>
        </p:nvSpPr>
        <p:spPr>
          <a:xfrm>
            <a:off x="8424000" y="-309600"/>
            <a:ext cx="849600" cy="8496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26"/>
          <p:cNvSpPr/>
          <p:nvPr/>
        </p:nvSpPr>
        <p:spPr>
          <a:xfrm>
            <a:off x="-157550" y="4603500"/>
            <a:ext cx="849600" cy="8496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CUSTOM_3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body" idx="1"/>
          </p:nvPr>
        </p:nvSpPr>
        <p:spPr>
          <a:xfrm>
            <a:off x="720000" y="1332650"/>
            <a:ext cx="7704000" cy="3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6" name="Google Shape;66;p27"/>
          <p:cNvSpPr/>
          <p:nvPr/>
        </p:nvSpPr>
        <p:spPr>
          <a:xfrm flipH="1">
            <a:off x="8243100" y="4280475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7"/>
          <p:cNvSpPr/>
          <p:nvPr/>
        </p:nvSpPr>
        <p:spPr>
          <a:xfrm flipH="1">
            <a:off x="-215575" y="4603500"/>
            <a:ext cx="849600" cy="8496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7"/>
          <p:cNvSpPr/>
          <p:nvPr/>
        </p:nvSpPr>
        <p:spPr>
          <a:xfrm flipH="1">
            <a:off x="-1038475" y="-1779150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7"/>
          <p:cNvSpPr/>
          <p:nvPr/>
        </p:nvSpPr>
        <p:spPr>
          <a:xfrm flipH="1">
            <a:off x="-219325" y="865325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7"/>
          <p:cNvSpPr/>
          <p:nvPr/>
        </p:nvSpPr>
        <p:spPr>
          <a:xfrm flipH="1">
            <a:off x="7828025" y="-239575"/>
            <a:ext cx="510000" cy="5100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7"/>
          <p:cNvSpPr/>
          <p:nvPr/>
        </p:nvSpPr>
        <p:spPr>
          <a:xfrm flipH="1">
            <a:off x="8338025" y="-133350"/>
            <a:ext cx="849600" cy="84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>
            <a:spLocks noGrp="1"/>
          </p:cNvSpPr>
          <p:nvPr>
            <p:ph type="title"/>
          </p:nvPr>
        </p:nvSpPr>
        <p:spPr>
          <a:xfrm>
            <a:off x="6212100" y="1510235"/>
            <a:ext cx="2211900" cy="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  <p:sp>
        <p:nvSpPr>
          <p:cNvPr id="74" name="Google Shape;74;p28"/>
          <p:cNvSpPr txBox="1">
            <a:spLocks noGrp="1"/>
          </p:cNvSpPr>
          <p:nvPr>
            <p:ph type="subTitle" idx="1"/>
          </p:nvPr>
        </p:nvSpPr>
        <p:spPr>
          <a:xfrm>
            <a:off x="5849500" y="2174365"/>
            <a:ext cx="25746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5" name="Google Shape;75;p28"/>
          <p:cNvSpPr/>
          <p:nvPr/>
        </p:nvSpPr>
        <p:spPr>
          <a:xfrm>
            <a:off x="8424000" y="4603500"/>
            <a:ext cx="849600" cy="8496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8"/>
          <p:cNvSpPr/>
          <p:nvPr/>
        </p:nvSpPr>
        <p:spPr>
          <a:xfrm>
            <a:off x="5815350" y="-1843350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28"/>
          <p:cNvSpPr/>
          <p:nvPr/>
        </p:nvSpPr>
        <p:spPr>
          <a:xfrm>
            <a:off x="8310750" y="36450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8"/>
          <p:cNvSpPr/>
          <p:nvPr/>
        </p:nvSpPr>
        <p:spPr>
          <a:xfrm>
            <a:off x="-129600" y="4603500"/>
            <a:ext cx="849600" cy="84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 2">
  <p:cSld name="CUSTOM_10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3588300" cy="13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 sz="3000"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  <p:sp>
        <p:nvSpPr>
          <p:cNvPr id="81" name="Google Shape;81;p29"/>
          <p:cNvSpPr txBox="1">
            <a:spLocks noGrp="1"/>
          </p:cNvSpPr>
          <p:nvPr>
            <p:ph type="subTitle" idx="1"/>
          </p:nvPr>
        </p:nvSpPr>
        <p:spPr>
          <a:xfrm>
            <a:off x="720000" y="2082513"/>
            <a:ext cx="2408400" cy="1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2" name="Google Shape;82;p29"/>
          <p:cNvSpPr/>
          <p:nvPr/>
        </p:nvSpPr>
        <p:spPr>
          <a:xfrm>
            <a:off x="-1423925" y="4156850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9"/>
          <p:cNvSpPr/>
          <p:nvPr/>
        </p:nvSpPr>
        <p:spPr>
          <a:xfrm>
            <a:off x="1135950" y="4348500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9"/>
          <p:cNvSpPr/>
          <p:nvPr/>
        </p:nvSpPr>
        <p:spPr>
          <a:xfrm flipH="1">
            <a:off x="8424000" y="115200"/>
            <a:ext cx="849600" cy="84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0"/>
          <p:cNvSpPr txBox="1">
            <a:spLocks noGrp="1"/>
          </p:cNvSpPr>
          <p:nvPr>
            <p:ph type="title"/>
          </p:nvPr>
        </p:nvSpPr>
        <p:spPr>
          <a:xfrm>
            <a:off x="696600" y="1233175"/>
            <a:ext cx="33411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7" name="Google Shape;87;p30"/>
          <p:cNvSpPr txBox="1">
            <a:spLocks noGrp="1"/>
          </p:cNvSpPr>
          <p:nvPr>
            <p:ph type="subTitle" idx="1"/>
          </p:nvPr>
        </p:nvSpPr>
        <p:spPr>
          <a:xfrm>
            <a:off x="696600" y="2803075"/>
            <a:ext cx="33411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8" name="Google Shape;88;p30"/>
          <p:cNvSpPr txBox="1">
            <a:spLocks noGrp="1"/>
          </p:cNvSpPr>
          <p:nvPr>
            <p:ph type="body" idx="2"/>
          </p:nvPr>
        </p:nvSpPr>
        <p:spPr>
          <a:xfrm>
            <a:off x="5212500" y="724075"/>
            <a:ext cx="33411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30"/>
          <p:cNvSpPr/>
          <p:nvPr/>
        </p:nvSpPr>
        <p:spPr>
          <a:xfrm rot="10800000" flipH="1">
            <a:off x="-1403250" y="-1652625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30"/>
          <p:cNvSpPr/>
          <p:nvPr/>
        </p:nvSpPr>
        <p:spPr>
          <a:xfrm rot="10800000" flipH="1">
            <a:off x="-291437" y="952050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2_1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2"/>
          <p:cNvSpPr/>
          <p:nvPr/>
        </p:nvSpPr>
        <p:spPr>
          <a:xfrm>
            <a:off x="8421538" y="-765825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2"/>
          <p:cNvSpPr/>
          <p:nvPr/>
        </p:nvSpPr>
        <p:spPr>
          <a:xfrm>
            <a:off x="7764763" y="-143100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32"/>
          <p:cNvSpPr/>
          <p:nvPr/>
        </p:nvSpPr>
        <p:spPr>
          <a:xfrm>
            <a:off x="8614350" y="4603500"/>
            <a:ext cx="849600" cy="8496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32"/>
          <p:cNvSpPr/>
          <p:nvPr/>
        </p:nvSpPr>
        <p:spPr>
          <a:xfrm>
            <a:off x="-153462" y="4864350"/>
            <a:ext cx="510000" cy="5100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2_1_1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3"/>
          <p:cNvSpPr/>
          <p:nvPr/>
        </p:nvSpPr>
        <p:spPr>
          <a:xfrm>
            <a:off x="-1451875" y="4166175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3"/>
          <p:cNvSpPr/>
          <p:nvPr/>
        </p:nvSpPr>
        <p:spPr>
          <a:xfrm>
            <a:off x="8424000" y="4603500"/>
            <a:ext cx="849600" cy="8496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3"/>
          <p:cNvSpPr/>
          <p:nvPr/>
        </p:nvSpPr>
        <p:spPr>
          <a:xfrm>
            <a:off x="7443000" y="-1652850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3"/>
          <p:cNvSpPr/>
          <p:nvPr/>
        </p:nvSpPr>
        <p:spPr>
          <a:xfrm>
            <a:off x="8767350" y="1017725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3"/>
          <p:cNvSpPr/>
          <p:nvPr/>
        </p:nvSpPr>
        <p:spPr>
          <a:xfrm>
            <a:off x="720000" y="-239575"/>
            <a:ext cx="510000" cy="5100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3"/>
          <p:cNvSpPr/>
          <p:nvPr/>
        </p:nvSpPr>
        <p:spPr>
          <a:xfrm>
            <a:off x="-129600" y="-133350"/>
            <a:ext cx="849600" cy="84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2_1_1_1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4"/>
          <p:cNvSpPr/>
          <p:nvPr/>
        </p:nvSpPr>
        <p:spPr>
          <a:xfrm rot="10800000">
            <a:off x="-129600" y="-243150"/>
            <a:ext cx="849600" cy="8496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4"/>
          <p:cNvSpPr/>
          <p:nvPr/>
        </p:nvSpPr>
        <p:spPr>
          <a:xfrm rot="10800000">
            <a:off x="833250" y="4557900"/>
            <a:ext cx="2495400" cy="24954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4"/>
          <p:cNvSpPr/>
          <p:nvPr/>
        </p:nvSpPr>
        <p:spPr>
          <a:xfrm rot="10800000">
            <a:off x="323250" y="4663500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4"/>
          <p:cNvSpPr/>
          <p:nvPr/>
        </p:nvSpPr>
        <p:spPr>
          <a:xfrm rot="10800000">
            <a:off x="8424000" y="-243150"/>
            <a:ext cx="849600" cy="8496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4"/>
          <p:cNvSpPr/>
          <p:nvPr/>
        </p:nvSpPr>
        <p:spPr>
          <a:xfrm rot="10800000">
            <a:off x="968700" y="-73350"/>
            <a:ext cx="510000" cy="51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chivo Black"/>
              <a:buNone/>
              <a:defRPr sz="2800" b="1" i="0" u="none" strike="noStrike" cap="none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●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●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●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Sans Pro"/>
              <a:buChar char="■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"/>
          <p:cNvSpPr txBox="1">
            <a:spLocks noGrp="1"/>
          </p:cNvSpPr>
          <p:nvPr>
            <p:ph type="ctrTitle"/>
          </p:nvPr>
        </p:nvSpPr>
        <p:spPr>
          <a:xfrm>
            <a:off x="531900" y="1975750"/>
            <a:ext cx="3887700" cy="16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" sz="4800" dirty="0"/>
              <a:t>Panda Shake S. de RL </a:t>
            </a:r>
            <a:endParaRPr sz="4800" dirty="0"/>
          </a:p>
        </p:txBody>
      </p:sp>
      <p:sp>
        <p:nvSpPr>
          <p:cNvPr id="115" name="Google Shape;115;p1"/>
          <p:cNvSpPr txBox="1">
            <a:spLocks noGrp="1"/>
          </p:cNvSpPr>
          <p:nvPr>
            <p:ph type="subTitle" idx="1"/>
          </p:nvPr>
        </p:nvSpPr>
        <p:spPr>
          <a:xfrm>
            <a:off x="627825" y="3668650"/>
            <a:ext cx="32364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/>
              <a:t>3ra Feria Empresarial</a:t>
            </a:r>
            <a:endParaRPr/>
          </a:p>
        </p:txBody>
      </p:sp>
      <p:cxnSp>
        <p:nvCxnSpPr>
          <p:cNvPr id="116" name="Google Shape;116;p1"/>
          <p:cNvCxnSpPr/>
          <p:nvPr/>
        </p:nvCxnSpPr>
        <p:spPr>
          <a:xfrm>
            <a:off x="531900" y="3668650"/>
            <a:ext cx="35241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99" name="Imagen 398">
            <a:extLst>
              <a:ext uri="{FF2B5EF4-FFF2-40B4-BE49-F238E27FC236}">
                <a16:creationId xmlns:a16="http://schemas.microsoft.com/office/drawing/2014/main" id="{DFF1A6B2-A211-4986-8A0B-42441B7381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53" t="18436" b="19671"/>
          <a:stretch/>
        </p:blipFill>
        <p:spPr>
          <a:xfrm>
            <a:off x="4607700" y="1938419"/>
            <a:ext cx="4187917" cy="2468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0" name="Imagen 399">
            <a:extLst>
              <a:ext uri="{FF2B5EF4-FFF2-40B4-BE49-F238E27FC236}">
                <a16:creationId xmlns:a16="http://schemas.microsoft.com/office/drawing/2014/main" id="{F36376E4-C84A-497F-AF2C-F25984292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8771" y="338234"/>
            <a:ext cx="1490133" cy="14901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2" descr="Recorte de pantall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9950" y="683675"/>
            <a:ext cx="6497849" cy="387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SOCIOS</a:t>
            </a:r>
            <a:endParaRPr/>
          </a:p>
        </p:txBody>
      </p:sp>
      <p:sp>
        <p:nvSpPr>
          <p:cNvPr id="409" name="Google Shape;409;p3"/>
          <p:cNvSpPr txBox="1">
            <a:spLocks noGrp="1"/>
          </p:cNvSpPr>
          <p:nvPr>
            <p:ph type="subTitle" idx="2"/>
          </p:nvPr>
        </p:nvSpPr>
        <p:spPr>
          <a:xfrm>
            <a:off x="2488629" y="3945312"/>
            <a:ext cx="1380300" cy="11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b="1"/>
              <a:t>Kristel Thalia González Gómez </a:t>
            </a:r>
            <a:endParaRPr b="1"/>
          </a:p>
        </p:txBody>
      </p:sp>
      <p:cxnSp>
        <p:nvCxnSpPr>
          <p:cNvPr id="410" name="Google Shape;410;p3"/>
          <p:cNvCxnSpPr/>
          <p:nvPr/>
        </p:nvCxnSpPr>
        <p:spPr>
          <a:xfrm>
            <a:off x="3579000" y="1048500"/>
            <a:ext cx="19860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1" name="Google Shape;411;p3"/>
          <p:cNvSpPr txBox="1">
            <a:spLocks noGrp="1"/>
          </p:cNvSpPr>
          <p:nvPr>
            <p:ph type="subTitle" idx="2"/>
          </p:nvPr>
        </p:nvSpPr>
        <p:spPr>
          <a:xfrm>
            <a:off x="355690" y="3945312"/>
            <a:ext cx="1380300" cy="11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b="1"/>
              <a:t>Ximenna López Cano </a:t>
            </a:r>
            <a:endParaRPr b="1"/>
          </a:p>
        </p:txBody>
      </p:sp>
      <p:sp>
        <p:nvSpPr>
          <p:cNvPr id="412" name="Google Shape;412;p3"/>
          <p:cNvSpPr txBox="1">
            <a:spLocks noGrp="1"/>
          </p:cNvSpPr>
          <p:nvPr>
            <p:ph type="subTitle" idx="2"/>
          </p:nvPr>
        </p:nvSpPr>
        <p:spPr>
          <a:xfrm>
            <a:off x="4466266" y="3945310"/>
            <a:ext cx="1380300" cy="11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b="1"/>
              <a:t>Eithan Benitez Olivarez </a:t>
            </a:r>
            <a:endParaRPr b="1"/>
          </a:p>
        </p:txBody>
      </p:sp>
      <p:sp>
        <p:nvSpPr>
          <p:cNvPr id="413" name="Google Shape;413;p3"/>
          <p:cNvSpPr txBox="1">
            <a:spLocks noGrp="1"/>
          </p:cNvSpPr>
          <p:nvPr>
            <p:ph type="subTitle" idx="2"/>
          </p:nvPr>
        </p:nvSpPr>
        <p:spPr>
          <a:xfrm>
            <a:off x="6420742" y="3945310"/>
            <a:ext cx="1380300" cy="11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b="1"/>
              <a:t>Rafael Caizeros Soriano </a:t>
            </a:r>
            <a:endParaRPr b="1"/>
          </a:p>
        </p:txBody>
      </p:sp>
      <p:pic>
        <p:nvPicPr>
          <p:cNvPr id="414" name="Google Shape;41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0750" y="1229738"/>
            <a:ext cx="1640650" cy="2876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5075" y="1296888"/>
            <a:ext cx="1702674" cy="28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275" y="1460113"/>
            <a:ext cx="1804201" cy="254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20926" y="1460125"/>
            <a:ext cx="1715693" cy="2622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Descripción del nombre</a:t>
            </a:r>
            <a:endParaRPr/>
          </a:p>
        </p:txBody>
      </p:sp>
      <p:sp>
        <p:nvSpPr>
          <p:cNvPr id="423" name="Google Shape;423;p4"/>
          <p:cNvSpPr txBox="1"/>
          <p:nvPr/>
        </p:nvSpPr>
        <p:spPr>
          <a:xfrm>
            <a:off x="5235846" y="1652218"/>
            <a:ext cx="3188100" cy="20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800" b="1">
                <a:solidFill>
                  <a:srgbClr val="455A6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Nuestro nombre está en inglés y panda en ingles traducido a español es panda y shake significa batir que eso hace referencia a cuando hacemos nuestra malteada y batimos todos los </a:t>
            </a:r>
            <a:endParaRPr sz="1800" b="1">
              <a:solidFill>
                <a:srgbClr val="455A6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800" b="1">
                <a:solidFill>
                  <a:srgbClr val="455A6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ingredientes.</a:t>
            </a:r>
            <a:endParaRPr sz="1800" b="1" i="0" u="none" strike="noStrike" cap="none">
              <a:solidFill>
                <a:srgbClr val="455A6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24" name="Google Shape;424;p4"/>
          <p:cNvSpPr txBox="1"/>
          <p:nvPr/>
        </p:nvSpPr>
        <p:spPr>
          <a:xfrm>
            <a:off x="720000" y="2371796"/>
            <a:ext cx="2982908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4000" dirty="0">
                <a:solidFill>
                  <a:srgbClr val="37474F"/>
                </a:solidFill>
                <a:latin typeface="Archivo Black"/>
                <a:ea typeface="Archivo Black"/>
                <a:cs typeface="Archivo Black"/>
                <a:sym typeface="Archivo Black"/>
              </a:rPr>
              <a:t>Panda Shake </a:t>
            </a:r>
            <a:endParaRPr sz="4000" dirty="0">
              <a:solidFill>
                <a:srgbClr val="37474F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grpSp>
        <p:nvGrpSpPr>
          <p:cNvPr id="425" name="Google Shape;425;p4"/>
          <p:cNvGrpSpPr/>
          <p:nvPr/>
        </p:nvGrpSpPr>
        <p:grpSpPr>
          <a:xfrm>
            <a:off x="1356600" y="3477358"/>
            <a:ext cx="2146450" cy="114300"/>
            <a:chOff x="1470900" y="2884400"/>
            <a:chExt cx="2146450" cy="114300"/>
          </a:xfrm>
        </p:grpSpPr>
        <p:cxnSp>
          <p:nvCxnSpPr>
            <p:cNvPr id="426" name="Google Shape;426;p4"/>
            <p:cNvCxnSpPr/>
            <p:nvPr/>
          </p:nvCxnSpPr>
          <p:spPr>
            <a:xfrm>
              <a:off x="1470900" y="2939975"/>
              <a:ext cx="2032200" cy="0"/>
            </a:xfrm>
            <a:prstGeom prst="straightConnector1">
              <a:avLst/>
            </a:prstGeom>
            <a:noFill/>
            <a:ln w="28575" cap="flat" cmpd="sng">
              <a:solidFill>
                <a:srgbClr val="DBDBDB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27" name="Google Shape;427;p4"/>
            <p:cNvSpPr/>
            <p:nvPr/>
          </p:nvSpPr>
          <p:spPr>
            <a:xfrm>
              <a:off x="3503050" y="2884400"/>
              <a:ext cx="114300" cy="1143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28" name="Google Shape;428;p4"/>
          <p:cNvCxnSpPr/>
          <p:nvPr/>
        </p:nvCxnSpPr>
        <p:spPr>
          <a:xfrm>
            <a:off x="3071700" y="1048500"/>
            <a:ext cx="30006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Slogan</a:t>
            </a:r>
            <a:endParaRPr/>
          </a:p>
        </p:txBody>
      </p:sp>
      <p:sp>
        <p:nvSpPr>
          <p:cNvPr id="434" name="Google Shape;434;p5"/>
          <p:cNvSpPr txBox="1">
            <a:spLocks noGrp="1"/>
          </p:cNvSpPr>
          <p:nvPr>
            <p:ph type="subTitle" idx="2"/>
          </p:nvPr>
        </p:nvSpPr>
        <p:spPr>
          <a:xfrm>
            <a:off x="1679392" y="1681904"/>
            <a:ext cx="6429300" cy="17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300" b="1" dirty="0"/>
              <a:t>“TAN ADORABLE COMO SU SABOR “</a:t>
            </a:r>
            <a:endParaRPr sz="2300" b="1" dirty="0"/>
          </a:p>
        </p:txBody>
      </p:sp>
      <p:cxnSp>
        <p:nvCxnSpPr>
          <p:cNvPr id="435" name="Google Shape;435;p5"/>
          <p:cNvCxnSpPr/>
          <p:nvPr/>
        </p:nvCxnSpPr>
        <p:spPr>
          <a:xfrm>
            <a:off x="3293100" y="1048500"/>
            <a:ext cx="25578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"/>
          <p:cNvSpPr txBox="1">
            <a:spLocks noGrp="1"/>
          </p:cNvSpPr>
          <p:nvPr>
            <p:ph type="subTitle" idx="1"/>
          </p:nvPr>
        </p:nvSpPr>
        <p:spPr>
          <a:xfrm>
            <a:off x="2706372" y="741350"/>
            <a:ext cx="5326800" cy="440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b="1" dirty="0"/>
              <a:t>Misión: </a:t>
            </a:r>
            <a:r>
              <a:rPr lang="en" dirty="0"/>
              <a:t>Brindar un producto de buena calidad.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b="1" dirty="0"/>
              <a:t>                 </a:t>
            </a:r>
            <a:endParaRPr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b="1" dirty="0"/>
              <a:t>Visión: </a:t>
            </a:r>
            <a:r>
              <a:rPr lang="en" dirty="0"/>
              <a:t>Ser reconocida internacionalmente por brindar las mejores malteadas. 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b="1" dirty="0"/>
              <a:t>Valores:</a:t>
            </a:r>
            <a:r>
              <a:rPr lang="en" sz="1800" b="1" dirty="0"/>
              <a:t>   </a:t>
            </a:r>
            <a:r>
              <a:rPr lang="en" sz="1800" b="1" dirty="0">
                <a:solidFill>
                  <a:srgbClr val="202124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 dirty="0">
                <a:solidFill>
                  <a:srgbClr val="202124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Amigable con el medio ambiente </a:t>
            </a:r>
            <a:endParaRPr sz="1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400" dirty="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Responsabilidad.</a:t>
            </a:r>
            <a:endParaRPr sz="1400" dirty="0">
              <a:solidFill>
                <a:srgbClr val="20212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400" dirty="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Aprendizaje</a:t>
            </a:r>
            <a:endParaRPr sz="1400" dirty="0">
              <a:solidFill>
                <a:srgbClr val="20212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400" dirty="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 Amabilidad</a:t>
            </a:r>
            <a:endParaRPr sz="1400" dirty="0">
              <a:solidFill>
                <a:srgbClr val="20212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400" dirty="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  Solidaridad</a:t>
            </a:r>
            <a:endParaRPr sz="1400" dirty="0">
              <a:solidFill>
                <a:srgbClr val="20212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400" dirty="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   Tolerancia</a:t>
            </a:r>
            <a:endParaRPr sz="1400" dirty="0">
              <a:solidFill>
                <a:srgbClr val="20212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400" dirty="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    Respeto</a:t>
            </a:r>
            <a:endParaRPr sz="1400" dirty="0">
              <a:solidFill>
                <a:srgbClr val="20212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6"/>
          <p:cNvSpPr txBox="1">
            <a:spLocks noGrp="1"/>
          </p:cNvSpPr>
          <p:nvPr>
            <p:ph type="title"/>
          </p:nvPr>
        </p:nvSpPr>
        <p:spPr>
          <a:xfrm>
            <a:off x="220275" y="1119188"/>
            <a:ext cx="31818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Filosofia empresarial</a:t>
            </a:r>
            <a:br>
              <a:rPr lang="en"/>
            </a:br>
            <a:br>
              <a:rPr lang="en"/>
            </a:br>
            <a:endParaRPr/>
          </a:p>
        </p:txBody>
      </p:sp>
      <p:cxnSp>
        <p:nvCxnSpPr>
          <p:cNvPr id="442" name="Google Shape;442;p6"/>
          <p:cNvCxnSpPr/>
          <p:nvPr/>
        </p:nvCxnSpPr>
        <p:spPr>
          <a:xfrm>
            <a:off x="373650" y="2313050"/>
            <a:ext cx="18498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Imagen representativa de la empresa</a:t>
            </a:r>
            <a:endParaRPr/>
          </a:p>
        </p:txBody>
      </p:sp>
      <p:sp>
        <p:nvSpPr>
          <p:cNvPr id="449" name="Google Shape;449;p7"/>
          <p:cNvSpPr txBox="1">
            <a:spLocks noGrp="1"/>
          </p:cNvSpPr>
          <p:nvPr>
            <p:ph type="body" idx="1"/>
          </p:nvPr>
        </p:nvSpPr>
        <p:spPr>
          <a:xfrm>
            <a:off x="720000" y="1143950"/>
            <a:ext cx="4845422" cy="3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La imagen de nuestra empresa representa ternura, diversión, socialización, felicidad, disfrutar y saborear.</a:t>
            </a:r>
            <a:endParaRPr sz="1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Los colores de nuestra empresa representan:</a:t>
            </a:r>
            <a:endParaRPr sz="1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Rosa: dulce, encanto y tierno</a:t>
            </a:r>
            <a:endParaRPr sz="1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Azul: fresco y  confianza.</a:t>
            </a:r>
            <a:endParaRPr sz="1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Naranja: amabilidad, creatividad y hospitalidad </a:t>
            </a:r>
            <a:endParaRPr sz="1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Verde: renovación, juventud y seguridad </a:t>
            </a:r>
            <a:endParaRPr sz="1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900" b="1" dirty="0"/>
          </a:p>
        </p:txBody>
      </p:sp>
      <p:cxnSp>
        <p:nvCxnSpPr>
          <p:cNvPr id="450" name="Google Shape;450;p7"/>
          <p:cNvCxnSpPr/>
          <p:nvPr/>
        </p:nvCxnSpPr>
        <p:spPr>
          <a:xfrm>
            <a:off x="1948800" y="1048500"/>
            <a:ext cx="5246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51" name="Google Shape;45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0125" y="1405025"/>
            <a:ext cx="3012449" cy="2872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Cronograma de actividades </a:t>
            </a:r>
            <a:endParaRPr/>
          </a:p>
        </p:txBody>
      </p:sp>
      <p:cxnSp>
        <p:nvCxnSpPr>
          <p:cNvPr id="512" name="Google Shape;512;p8"/>
          <p:cNvCxnSpPr/>
          <p:nvPr/>
        </p:nvCxnSpPr>
        <p:spPr>
          <a:xfrm>
            <a:off x="2130075" y="1048500"/>
            <a:ext cx="49227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2723302A-8B69-4D5A-B63C-1DA52D27C0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8" t="3766" r="2920" b="3898"/>
          <a:stretch/>
        </p:blipFill>
        <p:spPr>
          <a:xfrm>
            <a:off x="1489984" y="1267882"/>
            <a:ext cx="6502698" cy="39683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9"/>
          <p:cNvSpPr txBox="1">
            <a:spLocks noGrp="1"/>
          </p:cNvSpPr>
          <p:nvPr>
            <p:ph type="title"/>
          </p:nvPr>
        </p:nvSpPr>
        <p:spPr>
          <a:xfrm>
            <a:off x="720000" y="1056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Estudio de mercado</a:t>
            </a:r>
            <a:endParaRPr/>
          </a:p>
        </p:txBody>
      </p:sp>
      <p:cxnSp>
        <p:nvCxnSpPr>
          <p:cNvPr id="518" name="Google Shape;518;p9"/>
          <p:cNvCxnSpPr/>
          <p:nvPr/>
        </p:nvCxnSpPr>
        <p:spPr>
          <a:xfrm>
            <a:off x="2130075" y="1048500"/>
            <a:ext cx="49227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9" name="Google Shape;519;p9"/>
          <p:cNvSpPr txBox="1"/>
          <p:nvPr/>
        </p:nvSpPr>
        <p:spPr>
          <a:xfrm>
            <a:off x="1185225" y="1214075"/>
            <a:ext cx="7338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76B77D6-B5C7-4E87-9A5C-3937BF7F4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782" y="1213362"/>
            <a:ext cx="3876436" cy="386756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Foda </a:t>
            </a:r>
            <a:endParaRPr/>
          </a:p>
        </p:txBody>
      </p:sp>
      <p:cxnSp>
        <p:nvCxnSpPr>
          <p:cNvPr id="457" name="Google Shape;457;p10"/>
          <p:cNvCxnSpPr/>
          <p:nvPr/>
        </p:nvCxnSpPr>
        <p:spPr>
          <a:xfrm>
            <a:off x="2130075" y="1048500"/>
            <a:ext cx="49227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13D7E55-63CB-49FF-A993-847C483374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014034"/>
              </p:ext>
            </p:extLst>
          </p:nvPr>
        </p:nvGraphicFramePr>
        <p:xfrm>
          <a:off x="1936501" y="1353605"/>
          <a:ext cx="5818966" cy="39485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09483">
                  <a:extLst>
                    <a:ext uri="{9D8B030D-6E8A-4147-A177-3AD203B41FA5}">
                      <a16:colId xmlns:a16="http://schemas.microsoft.com/office/drawing/2014/main" val="3251503833"/>
                    </a:ext>
                  </a:extLst>
                </a:gridCol>
                <a:gridCol w="2909483">
                  <a:extLst>
                    <a:ext uri="{9D8B030D-6E8A-4147-A177-3AD203B41FA5}">
                      <a16:colId xmlns:a16="http://schemas.microsoft.com/office/drawing/2014/main" val="1821670033"/>
                    </a:ext>
                  </a:extLst>
                </a:gridCol>
              </a:tblGrid>
              <a:tr h="1839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FORTALEZAS </a:t>
                      </a:r>
                      <a:endParaRPr lang="es-MX" sz="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93" marR="394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DEBILIDADES </a:t>
                      </a:r>
                      <a:endParaRPr lang="es-MX" sz="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93" marR="39493" marT="0" marB="0"/>
                </a:tc>
                <a:extLst>
                  <a:ext uri="{0D108BD9-81ED-4DB2-BD59-A6C34878D82A}">
                    <a16:rowId xmlns:a16="http://schemas.microsoft.com/office/drawing/2014/main" val="4112713862"/>
                  </a:ext>
                </a:extLst>
              </a:tr>
              <a:tr h="11188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es-MX" sz="7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MX" sz="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</a:rPr>
                        <a:t>Trabajo en equipo</a:t>
                      </a:r>
                      <a:endParaRPr lang="es-MX" sz="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</a:rPr>
                        <a:t>Creatividad</a:t>
                      </a:r>
                      <a:endParaRPr lang="es-MX" sz="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</a:rPr>
                        <a:t>Experiencia en ferias anteriores</a:t>
                      </a:r>
                      <a:endParaRPr lang="es-MX" sz="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</a:rPr>
                        <a:t>Comunicación efectiva</a:t>
                      </a:r>
                      <a:endParaRPr lang="es-MX" sz="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93" marR="3949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Poca participación de algunos de los integrantes del equipo</a:t>
                      </a:r>
                      <a:endParaRPr lang="es-MX" sz="6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El trabajo no es equitativo</a:t>
                      </a:r>
                      <a:endParaRPr lang="es-MX" sz="6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Trabajo en línea </a:t>
                      </a:r>
                      <a:endParaRPr lang="es-MX" sz="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93" marR="39493" marT="0" marB="0"/>
                </a:tc>
                <a:extLst>
                  <a:ext uri="{0D108BD9-81ED-4DB2-BD59-A6C34878D82A}">
                    <a16:rowId xmlns:a16="http://schemas.microsoft.com/office/drawing/2014/main" val="760332465"/>
                  </a:ext>
                </a:extLst>
              </a:tr>
              <a:tr h="1794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</a:rPr>
                        <a:t>OPORTUNIDADES </a:t>
                      </a:r>
                      <a:endParaRPr lang="es-MX" sz="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93" marR="394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b="1" dirty="0">
                          <a:solidFill>
                            <a:schemeClr val="tx1"/>
                          </a:solidFill>
                          <a:effectLst/>
                        </a:rPr>
                        <a:t>AMENAZAS </a:t>
                      </a:r>
                      <a:endParaRPr lang="es-MX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93" marR="39493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315145"/>
                  </a:ext>
                </a:extLst>
              </a:tr>
              <a:tr h="19689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7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MX" sz="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</a:rPr>
                        <a:t>Uso de la tecnología para promocionar nuestro producto</a:t>
                      </a:r>
                      <a:endParaRPr lang="es-MX" sz="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</a:rPr>
                        <a:t>Apoyo por parte de los papás</a:t>
                      </a:r>
                      <a:endParaRPr lang="es-MX" sz="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</a:rPr>
                        <a:t>Producto de consumo </a:t>
                      </a:r>
                      <a:endParaRPr lang="es-MX" sz="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</a:rPr>
                        <a:t>Apoyo académico para mejorar el producto</a:t>
                      </a:r>
                      <a:endParaRPr lang="es-MX" sz="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br>
                        <a:rPr lang="es-MX" sz="700" dirty="0">
                          <a:solidFill>
                            <a:schemeClr val="tx1"/>
                          </a:solidFill>
                          <a:effectLst/>
                        </a:rPr>
                      </a:br>
                      <a:br>
                        <a:rPr lang="es-MX" sz="700" dirty="0">
                          <a:solidFill>
                            <a:schemeClr val="tx1"/>
                          </a:solidFill>
                          <a:effectLst/>
                        </a:rPr>
                      </a:br>
                      <a:br>
                        <a:rPr lang="es-MX" sz="70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es-MX" sz="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93" marR="3949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No tener internet o luz eléctrica </a:t>
                      </a:r>
                      <a:endParaRPr lang="es-MX" sz="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El producto no se venda </a:t>
                      </a:r>
                      <a:endParaRPr lang="es-MX" sz="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El </a:t>
                      </a:r>
                      <a:r>
                        <a:rPr lang="es-MX" sz="1200" dirty="0" err="1">
                          <a:solidFill>
                            <a:schemeClr val="tx1"/>
                          </a:solidFill>
                          <a:effectLst/>
                        </a:rPr>
                        <a:t>covid</a:t>
                      </a:r>
                      <a:endParaRPr lang="es-MX" sz="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93" marR="39493" marT="0" marB="0"/>
                </a:tc>
                <a:extLst>
                  <a:ext uri="{0D108BD9-81ED-4DB2-BD59-A6C34878D82A}">
                    <a16:rowId xmlns:a16="http://schemas.microsoft.com/office/drawing/2014/main" val="9015125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1"/>
          <p:cNvSpPr txBox="1">
            <a:spLocks noGrp="1"/>
          </p:cNvSpPr>
          <p:nvPr>
            <p:ph type="title"/>
          </p:nvPr>
        </p:nvSpPr>
        <p:spPr>
          <a:xfrm>
            <a:off x="557103" y="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dirty="0"/>
              <a:t>Presupuesto </a:t>
            </a:r>
            <a:endParaRPr dirty="0"/>
          </a:p>
        </p:txBody>
      </p:sp>
      <p:cxnSp>
        <p:nvCxnSpPr>
          <p:cNvPr id="534" name="Google Shape;534;p11"/>
          <p:cNvCxnSpPr/>
          <p:nvPr/>
        </p:nvCxnSpPr>
        <p:spPr>
          <a:xfrm>
            <a:off x="2768100" y="582622"/>
            <a:ext cx="36078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E7A067AF-255A-4878-BDAA-D77FD6235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306" y="788856"/>
            <a:ext cx="3933594" cy="4222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1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Acta constitutiva</a:t>
            </a:r>
            <a:endParaRPr/>
          </a:p>
        </p:txBody>
      </p:sp>
      <p:cxnSp>
        <p:nvCxnSpPr>
          <p:cNvPr id="541" name="Google Shape;541;p12"/>
          <p:cNvCxnSpPr/>
          <p:nvPr/>
        </p:nvCxnSpPr>
        <p:spPr>
          <a:xfrm>
            <a:off x="2130075" y="1048500"/>
            <a:ext cx="49227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42" name="Google Shape;54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4175" y="1079275"/>
            <a:ext cx="2942300" cy="395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3"/>
          <p:cNvSpPr txBox="1">
            <a:spLocks noGrp="1"/>
          </p:cNvSpPr>
          <p:nvPr>
            <p:ph type="subTitle" idx="1"/>
          </p:nvPr>
        </p:nvSpPr>
        <p:spPr>
          <a:xfrm>
            <a:off x="3901197" y="1466987"/>
            <a:ext cx="4845600" cy="43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2100" b="1" dirty="0"/>
              <a:t>El procedimiento de nuestro producto es fácil primero vaciar ½ taza de leche a la licuadora, 3 bolas de helado, 3 galletas oreo, 1 tapa de esencia de vainilla y hielos, después licuamos todo y listo.</a:t>
            </a:r>
            <a:endParaRPr sz="21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/>
          </a:p>
        </p:txBody>
      </p:sp>
      <p:sp>
        <p:nvSpPr>
          <p:cNvPr id="464" name="Google Shape;464;p13"/>
          <p:cNvSpPr txBox="1">
            <a:spLocks noGrp="1"/>
          </p:cNvSpPr>
          <p:nvPr>
            <p:ph type="title"/>
          </p:nvPr>
        </p:nvSpPr>
        <p:spPr>
          <a:xfrm>
            <a:off x="334107" y="1274863"/>
            <a:ext cx="3116199" cy="10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Procedimiento </a:t>
            </a:r>
            <a:endParaRPr/>
          </a:p>
        </p:txBody>
      </p:sp>
      <p:cxnSp>
        <p:nvCxnSpPr>
          <p:cNvPr id="465" name="Google Shape;465;p13"/>
          <p:cNvCxnSpPr/>
          <p:nvPr/>
        </p:nvCxnSpPr>
        <p:spPr>
          <a:xfrm>
            <a:off x="796200" y="2286175"/>
            <a:ext cx="15183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-20210518-WA0005">
            <a:hlinkClick r:id="" action="ppaction://media"/>
            <a:extLst>
              <a:ext uri="{FF2B5EF4-FFF2-40B4-BE49-F238E27FC236}">
                <a16:creationId xmlns:a16="http://schemas.microsoft.com/office/drawing/2014/main" id="{9AF6879B-8D88-4E8A-AF3C-F0C045986D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57537" y="248356"/>
            <a:ext cx="2828925" cy="464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02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7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4"/>
          <p:cNvSpPr txBox="1">
            <a:spLocks noGrp="1"/>
          </p:cNvSpPr>
          <p:nvPr>
            <p:ph type="title"/>
          </p:nvPr>
        </p:nvSpPr>
        <p:spPr>
          <a:xfrm>
            <a:off x="6294050" y="972588"/>
            <a:ext cx="2211900" cy="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Productos </a:t>
            </a:r>
            <a:endParaRPr/>
          </a:p>
        </p:txBody>
      </p:sp>
      <p:cxnSp>
        <p:nvCxnSpPr>
          <p:cNvPr id="878" name="Google Shape;878;p14"/>
          <p:cNvCxnSpPr/>
          <p:nvPr/>
        </p:nvCxnSpPr>
        <p:spPr>
          <a:xfrm>
            <a:off x="6761285" y="1512238"/>
            <a:ext cx="1662915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879" name="Google Shape;8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0403" y="1174047"/>
            <a:ext cx="2984281" cy="3614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5"/>
          <p:cNvSpPr txBox="1">
            <a:spLocks noGrp="1"/>
          </p:cNvSpPr>
          <p:nvPr>
            <p:ph type="title"/>
          </p:nvPr>
        </p:nvSpPr>
        <p:spPr>
          <a:xfrm>
            <a:off x="6294050" y="972588"/>
            <a:ext cx="2211900" cy="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Productos </a:t>
            </a:r>
            <a:endParaRPr/>
          </a:p>
        </p:txBody>
      </p:sp>
      <p:cxnSp>
        <p:nvCxnSpPr>
          <p:cNvPr id="1292" name="Google Shape;1292;p15"/>
          <p:cNvCxnSpPr/>
          <p:nvPr/>
        </p:nvCxnSpPr>
        <p:spPr>
          <a:xfrm>
            <a:off x="6761285" y="1512238"/>
            <a:ext cx="1662915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93" name="Google Shape;129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3558" y="1343382"/>
            <a:ext cx="3016797" cy="3445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16"/>
          <p:cNvSpPr txBox="1">
            <a:spLocks noGrp="1"/>
          </p:cNvSpPr>
          <p:nvPr>
            <p:ph type="title"/>
          </p:nvPr>
        </p:nvSpPr>
        <p:spPr>
          <a:xfrm>
            <a:off x="6294050" y="972588"/>
            <a:ext cx="2211900" cy="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Productos </a:t>
            </a:r>
            <a:endParaRPr/>
          </a:p>
        </p:txBody>
      </p:sp>
      <p:cxnSp>
        <p:nvCxnSpPr>
          <p:cNvPr id="1706" name="Google Shape;1706;p16"/>
          <p:cNvCxnSpPr/>
          <p:nvPr/>
        </p:nvCxnSpPr>
        <p:spPr>
          <a:xfrm>
            <a:off x="6761285" y="1512238"/>
            <a:ext cx="1662915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07" name="Google Shape;170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0036" y="1242888"/>
            <a:ext cx="3315500" cy="2925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p20"/>
          <p:cNvSpPr txBox="1">
            <a:spLocks noGrp="1"/>
          </p:cNvSpPr>
          <p:nvPr>
            <p:ph type="title"/>
          </p:nvPr>
        </p:nvSpPr>
        <p:spPr>
          <a:xfrm>
            <a:off x="666550" y="413575"/>
            <a:ext cx="3704100" cy="13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Datos de contacto</a:t>
            </a:r>
            <a:endParaRPr/>
          </a:p>
        </p:txBody>
      </p:sp>
      <p:sp>
        <p:nvSpPr>
          <p:cNvPr id="1713" name="Google Shape;1713;p20"/>
          <p:cNvSpPr txBox="1">
            <a:spLocks noGrp="1"/>
          </p:cNvSpPr>
          <p:nvPr>
            <p:ph type="subTitle" idx="1"/>
          </p:nvPr>
        </p:nvSpPr>
        <p:spPr>
          <a:xfrm>
            <a:off x="720000" y="2082513"/>
            <a:ext cx="2408400" cy="1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dirty="0"/>
              <a:t>Teléfono: 5515450152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dirty="0"/>
              <a:t>Correo: </a:t>
            </a:r>
            <a:r>
              <a:rPr lang="en" sz="1300" b="1" dirty="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ximenna.lopez.xl@gmail.com</a:t>
            </a:r>
            <a:endParaRPr sz="19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dirty="0"/>
              <a:t>Página web: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/>
          </a:p>
        </p:txBody>
      </p:sp>
      <p:sp>
        <p:nvSpPr>
          <p:cNvPr id="1714" name="Google Shape;1714;p20"/>
          <p:cNvSpPr txBox="1"/>
          <p:nvPr/>
        </p:nvSpPr>
        <p:spPr>
          <a:xfrm>
            <a:off x="-4648200" y="-1733550"/>
            <a:ext cx="23811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1715" name="Google Shape;1715;p20"/>
          <p:cNvCxnSpPr/>
          <p:nvPr/>
        </p:nvCxnSpPr>
        <p:spPr>
          <a:xfrm>
            <a:off x="720000" y="1898900"/>
            <a:ext cx="17985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16" name="Google Shape;1716;p20"/>
          <p:cNvPicPr preferRelativeResize="0"/>
          <p:nvPr/>
        </p:nvPicPr>
        <p:blipFill rotWithShape="1">
          <a:blip r:embed="rId3">
            <a:alphaModFix/>
          </a:blip>
          <a:srcRect l="5876" r="5877" b="-27730"/>
          <a:stretch/>
        </p:blipFill>
        <p:spPr>
          <a:xfrm>
            <a:off x="3859200" y="85275"/>
            <a:ext cx="5284800" cy="5104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ocial Inclusion Project Proposal by Slidesgo">
  <a:themeElements>
    <a:clrScheme name="Simple Light">
      <a:dk1>
        <a:srgbClr val="263238"/>
      </a:dk1>
      <a:lt1>
        <a:srgbClr val="FFFFFF"/>
      </a:lt1>
      <a:dk2>
        <a:srgbClr val="455A64"/>
      </a:dk2>
      <a:lt2>
        <a:srgbClr val="EBEBEB"/>
      </a:lt2>
      <a:accent1>
        <a:srgbClr val="FFC727"/>
      </a:accent1>
      <a:accent2>
        <a:srgbClr val="37474F"/>
      </a:accent2>
      <a:accent3>
        <a:srgbClr val="DBDBDB"/>
      </a:accent3>
      <a:accent4>
        <a:srgbClr val="F7A9A0"/>
      </a:accent4>
      <a:accent5>
        <a:srgbClr val="DD6A57"/>
      </a:accent5>
      <a:accent6>
        <a:srgbClr val="AD6359"/>
      </a:accent6>
      <a:hlink>
        <a:srgbClr val="3C78D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318</Words>
  <Application>Microsoft Office PowerPoint</Application>
  <PresentationFormat>Presentación en pantalla (16:9)</PresentationFormat>
  <Paragraphs>83</Paragraphs>
  <Slides>18</Slides>
  <Notes>17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Roboto</vt:lpstr>
      <vt:lpstr>Archivo Black</vt:lpstr>
      <vt:lpstr>Calibri</vt:lpstr>
      <vt:lpstr>Source Sans Pro</vt:lpstr>
      <vt:lpstr>Arial</vt:lpstr>
      <vt:lpstr>Social Inclusion Project Proposal by Slidesgo</vt:lpstr>
      <vt:lpstr>Panda Shake S. de RL </vt:lpstr>
      <vt:lpstr>Presentación de PowerPoint</vt:lpstr>
      <vt:lpstr>SOCIOS</vt:lpstr>
      <vt:lpstr>Descripción del nombre</vt:lpstr>
      <vt:lpstr>Slogan</vt:lpstr>
      <vt:lpstr>Filosofia empresarial  </vt:lpstr>
      <vt:lpstr>Imagen representativa de la empresa</vt:lpstr>
      <vt:lpstr>Cronograma de actividades </vt:lpstr>
      <vt:lpstr>Estudio de mercado</vt:lpstr>
      <vt:lpstr>Foda </vt:lpstr>
      <vt:lpstr>Presupuesto </vt:lpstr>
      <vt:lpstr>Acta constitutiva</vt:lpstr>
      <vt:lpstr>Procedimiento </vt:lpstr>
      <vt:lpstr>Presentación de PowerPoint</vt:lpstr>
      <vt:lpstr>Productos </vt:lpstr>
      <vt:lpstr>Productos </vt:lpstr>
      <vt:lpstr>Productos </vt:lpstr>
      <vt:lpstr>Datos de contacto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Panda Shake S. de RL </dc:title>
  <dc:creator>YUGUI</dc:creator>
  <cp:lastModifiedBy>Jesús</cp:lastModifiedBy>
  <cp:revision>7</cp:revision>
  <dcterms:modified xsi:type="dcterms:W3CDTF">2021-06-29T01:22:46Z</dcterms:modified>
</cp:coreProperties>
</file>